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CACB"/>
          </a:solidFill>
        </a:fill>
      </a:tcStyle>
    </a:wholeTbl>
    <a:band2H>
      <a:tcTxStyle/>
      <a:tcStyle>
        <a:tcBdr/>
        <a:fill>
          <a:solidFill>
            <a:srgbClr val="ED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CACB"/>
          </a:solidFill>
        </a:fill>
      </a:tcStyle>
    </a:wholeTbl>
    <a:band2H>
      <a:tcTxStyle/>
      <a:tcStyle>
        <a:tcBdr/>
        <a:fill>
          <a:solidFill>
            <a:srgbClr val="ED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/>
      <a:tcStyle>
        <a:tcBdr/>
        <a:fill>
          <a:solidFill>
            <a:srgbClr val="E6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9"/>
          </a:solidFill>
        </a:fill>
      </a:tcStyle>
    </a:wholeTbl>
    <a:band2H>
      <a:tcTxStyle/>
      <a:tcStyle>
        <a:tcBdr/>
        <a:fill>
          <a:solidFill>
            <a:srgbClr val="E6E8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1"/>
    <p:restoredTop sz="94704"/>
  </p:normalViewPr>
  <p:slideViewPr>
    <p:cSldViewPr snapToGrid="0" snapToObjects="1">
      <p:cViewPr>
        <p:scale>
          <a:sx n="100" d="100"/>
          <a:sy n="100" d="100"/>
        </p:scale>
        <p:origin x="160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4" name="Shape 6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91" y="561167"/>
            <a:ext cx="4461870" cy="6274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542257" y="2970451"/>
            <a:ext cx="1090539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TITLEAdd Sub-title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542254" y="4900083"/>
            <a:ext cx="10905392" cy="4924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Name or Department/Sub-division/Program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OBJECT TITLE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609600" y="1852613"/>
            <a:ext cx="10972800" cy="40608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IMAGE TITLE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pic" idx="13"/>
          </p:nvPr>
        </p:nvSpPr>
        <p:spPr>
          <a:xfrm>
            <a:off x="609600" y="1828800"/>
            <a:ext cx="10985500" cy="35844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609600" y="5559425"/>
            <a:ext cx="10972800" cy="3905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/>
            </a:lvl1pPr>
          </a:lstStyle>
          <a:p>
            <a:r>
              <a:t>Add Description or Caption if needed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6770572" y="553939"/>
            <a:ext cx="4822162" cy="102289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139" name="Shape 139"/>
          <p:cNvSpPr>
            <a:spLocks noGrp="1"/>
          </p:cNvSpPr>
          <p:nvPr>
            <p:ph type="pic" idx="13"/>
          </p:nvPr>
        </p:nvSpPr>
        <p:spPr>
          <a:xfrm>
            <a:off x="1" y="0"/>
            <a:ext cx="662294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6770572" y="1829972"/>
            <a:ext cx="4822162" cy="404905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t>Add body text</a:t>
            </a:r>
          </a:p>
        </p:txBody>
      </p:sp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TABLE TITLE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721663" y="553939"/>
            <a:ext cx="109728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sz="half" idx="1"/>
          </p:nvPr>
        </p:nvSpPr>
        <p:spPr>
          <a:xfrm>
            <a:off x="721782" y="2270303"/>
            <a:ext cx="10972682" cy="30449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963084" y="3821688"/>
            <a:ext cx="103632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C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Section Header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963084" y="2282725"/>
            <a:ext cx="1036320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>
                <a:solidFill>
                  <a:srgbClr val="AF0F21"/>
                </a:solidFill>
              </a:defRPr>
            </a:lvl1pPr>
          </a:lstStyle>
          <a:p>
            <a:r>
              <a:t>Add Section title, quoteor IMPACT STATEMENT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63084" y="467522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</a:lstStyle>
          <a:p>
            <a:r>
              <a:t>Add short caption if needed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sz="half" idx="1"/>
          </p:nvPr>
        </p:nvSpPr>
        <p:spPr>
          <a:xfrm>
            <a:off x="609600" y="2004021"/>
            <a:ext cx="5384800" cy="33940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800"/>
              </a:spcBef>
              <a:buSzPct val="100000"/>
              <a:buFont typeface="Arial"/>
              <a:buChar char="•"/>
              <a:defRPr sz="3700"/>
            </a:lvl1pPr>
            <a:lvl2pPr marL="1050289" indent="-440690">
              <a:spcBef>
                <a:spcPts val="800"/>
              </a:spcBef>
              <a:buFont typeface="Arial"/>
              <a:defRPr sz="3700"/>
            </a:lvl2pPr>
            <a:lvl3pPr marL="1652904" indent="-433705">
              <a:spcBef>
                <a:spcPts val="800"/>
              </a:spcBef>
              <a:buFont typeface="Arial"/>
              <a:defRPr sz="3700"/>
            </a:lvl3pPr>
            <a:lvl4pPr marL="2298700" indent="-469900">
              <a:spcBef>
                <a:spcPts val="800"/>
              </a:spcBef>
              <a:buFont typeface="Arial"/>
              <a:defRPr sz="3700"/>
            </a:lvl4pPr>
            <a:lvl5pPr marL="2908300" indent="-469900">
              <a:spcBef>
                <a:spcPts val="800"/>
              </a:spcBef>
              <a:buFont typeface="Arial"/>
              <a:defRPr sz="37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91" name="Shape 19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xfrm>
            <a:off x="609601" y="1916003"/>
            <a:ext cx="5300420" cy="861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spcBef>
                <a:spcPts val="1100"/>
              </a:spcBef>
              <a:defRPr sz="48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Subtitle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3"/>
          </p:nvPr>
        </p:nvSpPr>
        <p:spPr>
          <a:xfrm>
            <a:off x="6281980" y="1916003"/>
            <a:ext cx="5300432" cy="8617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 flipH="1">
            <a:off x="6095998" y="1916002"/>
            <a:ext cx="2" cy="3360003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COMPARISON TITLE</a:t>
            </a:r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212" name="Shape 21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91" y="561167"/>
            <a:ext cx="4461870" cy="62745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541867" y="2169760"/>
            <a:ext cx="5130514" cy="3388967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AF0F21"/>
                </a:solidFill>
              </a:defRPr>
            </a:lvl1pPr>
          </a:lstStyle>
          <a:p>
            <a:r>
              <a:t>ADD YOUR THANK YOU NOTE HERE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half" idx="1"/>
          </p:nvPr>
        </p:nvSpPr>
        <p:spPr>
          <a:xfrm>
            <a:off x="6298424" y="2386739"/>
            <a:ext cx="5315726" cy="3171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Add your contact information here</a:t>
            </a:r>
          </a:p>
        </p:txBody>
      </p:sp>
      <p:sp>
        <p:nvSpPr>
          <p:cNvPr id="25" name="Shape 25"/>
          <p:cNvSpPr/>
          <p:nvPr/>
        </p:nvSpPr>
        <p:spPr>
          <a:xfrm>
            <a:off x="10704162" y="5973224"/>
            <a:ext cx="922545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>
                <a:solidFill>
                  <a:srgbClr val="AF0F21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sfu.ca</a:t>
            </a:r>
          </a:p>
        </p:txBody>
      </p:sp>
      <p:sp>
        <p:nvSpPr>
          <p:cNvPr id="26" name="Shape 26"/>
          <p:cNvSpPr/>
          <p:nvPr/>
        </p:nvSpPr>
        <p:spPr>
          <a:xfrm>
            <a:off x="431082" y="6137371"/>
            <a:ext cx="968701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808080"/>
                </a:solidFill>
              </a:defRPr>
            </a:pPr>
            <a:r>
              <a:t>Facebook/</a:t>
            </a:r>
            <a:r>
              <a:rPr b="1"/>
              <a:t>SimonFraserUniversity  </a:t>
            </a:r>
            <a:r>
              <a:t> •  Twitter </a:t>
            </a:r>
            <a:r>
              <a:rPr b="1"/>
              <a:t>@SFU</a:t>
            </a:r>
            <a:r>
              <a:t>  •  Instagram </a:t>
            </a:r>
            <a:r>
              <a:rPr b="1"/>
              <a:t>@SimonFraserU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609601" y="698701"/>
            <a:ext cx="4011084" cy="88116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sz="half" idx="13"/>
          </p:nvPr>
        </p:nvSpPr>
        <p:spPr>
          <a:xfrm>
            <a:off x="609609" y="1862295"/>
            <a:ext cx="4011086" cy="426387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OBJECT TITLE</a:t>
            </a:r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09600" y="1852613"/>
            <a:ext cx="10972800" cy="40608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IMAGE TITLE</a:t>
            </a:r>
          </a:p>
        </p:txBody>
      </p:sp>
      <p:sp>
        <p:nvSpPr>
          <p:cNvPr id="250" name="Shape 250"/>
          <p:cNvSpPr>
            <a:spLocks noGrp="1"/>
          </p:cNvSpPr>
          <p:nvPr>
            <p:ph type="pic" idx="13"/>
          </p:nvPr>
        </p:nvSpPr>
        <p:spPr>
          <a:xfrm>
            <a:off x="609600" y="1828800"/>
            <a:ext cx="10985500" cy="35844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xfrm>
            <a:off x="609600" y="5559425"/>
            <a:ext cx="10972800" cy="3905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/>
            </a:lvl1pPr>
          </a:lstStyle>
          <a:p>
            <a:r>
              <a:t>Add Description or Caption if needed</a:t>
            </a:r>
          </a:p>
        </p:txBody>
      </p:sp>
      <p:sp>
        <p:nvSpPr>
          <p:cNvPr id="252" name="Shape 25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6770572" y="553939"/>
            <a:ext cx="4822162" cy="102289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261" name="Shape 261"/>
          <p:cNvSpPr>
            <a:spLocks noGrp="1"/>
          </p:cNvSpPr>
          <p:nvPr>
            <p:ph type="pic" idx="13"/>
          </p:nvPr>
        </p:nvSpPr>
        <p:spPr>
          <a:xfrm>
            <a:off x="1" y="0"/>
            <a:ext cx="662294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half" idx="1"/>
          </p:nvPr>
        </p:nvSpPr>
        <p:spPr>
          <a:xfrm>
            <a:off x="6770572" y="1829972"/>
            <a:ext cx="4822162" cy="404905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/>
            </a:lvl1pPr>
          </a:lstStyle>
          <a:p>
            <a:r>
              <a:t>Add body text</a:t>
            </a:r>
          </a:p>
        </p:txBody>
      </p:sp>
      <p:sp>
        <p:nvSpPr>
          <p:cNvPr id="263" name="Shape 263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IMAGE TITLE</a:t>
            </a:r>
          </a:p>
        </p:txBody>
      </p:sp>
      <p:sp>
        <p:nvSpPr>
          <p:cNvPr id="272" name="Shape 27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ening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1" y="255376"/>
            <a:ext cx="5229722" cy="123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xfrm>
            <a:off x="542257" y="2970451"/>
            <a:ext cx="1090539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TITLEAdd Sub-title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xfrm>
            <a:off x="542254" y="4900083"/>
            <a:ext cx="10905392" cy="49244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t>Add Name or Department/Sub-division/Program</a:t>
            </a: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21" y="255376"/>
            <a:ext cx="5229722" cy="123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541867" y="2169760"/>
            <a:ext cx="5130514" cy="3388967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YOUR THANK YOU NOTE HERE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half" idx="1"/>
          </p:nvPr>
        </p:nvSpPr>
        <p:spPr>
          <a:xfrm>
            <a:off x="6298424" y="2386739"/>
            <a:ext cx="5315726" cy="317198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Add your contact information here</a:t>
            </a:r>
          </a:p>
        </p:txBody>
      </p:sp>
      <p:sp>
        <p:nvSpPr>
          <p:cNvPr id="292" name="Shape 292"/>
          <p:cNvSpPr/>
          <p:nvPr/>
        </p:nvSpPr>
        <p:spPr>
          <a:xfrm>
            <a:off x="10704162" y="5973224"/>
            <a:ext cx="922545" cy="472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6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sfu.ca</a:t>
            </a:r>
          </a:p>
        </p:txBody>
      </p:sp>
      <p:sp>
        <p:nvSpPr>
          <p:cNvPr id="293" name="Shape 293"/>
          <p:cNvSpPr/>
          <p:nvPr/>
        </p:nvSpPr>
        <p:spPr>
          <a:xfrm>
            <a:off x="431082" y="6137371"/>
            <a:ext cx="968701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Facebook/</a:t>
            </a:r>
            <a:r>
              <a:rPr b="1"/>
              <a:t>SimonFraserUniversity  </a:t>
            </a:r>
            <a:r>
              <a:t> •  Twitter </a:t>
            </a:r>
            <a:r>
              <a:rPr b="1"/>
              <a:t>@SFU</a:t>
            </a:r>
            <a:r>
              <a:t>  •  Instagram </a:t>
            </a:r>
            <a:r>
              <a:rPr b="1"/>
              <a:t>@SimonFraserU</a:t>
            </a:r>
          </a:p>
        </p:txBody>
      </p:sp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721663" y="553939"/>
            <a:ext cx="109728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AF0D1E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half" idx="1"/>
          </p:nvPr>
        </p:nvSpPr>
        <p:spPr>
          <a:xfrm>
            <a:off x="721782" y="2270303"/>
            <a:ext cx="10972682" cy="30449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or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05" name="Shape 305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963084" y="3821688"/>
            <a:ext cx="103632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/>
            </a:lvl1pPr>
          </a:lstStyle>
          <a:p>
            <a:r>
              <a:t>ADD TITLE</a:t>
            </a:r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Section Header</a:t>
            </a:r>
          </a:p>
        </p:txBody>
      </p:sp>
      <p:sp>
        <p:nvSpPr>
          <p:cNvPr id="316" name="Shape 316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alphaModFix amt="26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721663" y="553939"/>
            <a:ext cx="109728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sz="half" idx="1"/>
          </p:nvPr>
        </p:nvSpPr>
        <p:spPr>
          <a:xfrm>
            <a:off x="721782" y="2270303"/>
            <a:ext cx="10972682" cy="30449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963084" y="2282725"/>
            <a:ext cx="1036320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/>
            </a:lvl1pPr>
          </a:lstStyle>
          <a:p>
            <a:r>
              <a:t>ADD Section title, quoteor IMPACT STATEMENT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xfrm>
            <a:off x="963084" y="467522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FFFFFF"/>
                </a:solidFill>
              </a:defRPr>
            </a:lvl1pPr>
          </a:lstStyle>
          <a:p>
            <a:r>
              <a:t>Add short caption if needed</a:t>
            </a:r>
          </a:p>
        </p:txBody>
      </p:sp>
      <p:sp>
        <p:nvSpPr>
          <p:cNvPr id="327" name="Shape 32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sz="half" idx="1"/>
          </p:nvPr>
        </p:nvSpPr>
        <p:spPr>
          <a:xfrm>
            <a:off x="609600" y="2004021"/>
            <a:ext cx="5384800" cy="33940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800"/>
              </a:spcBef>
              <a:buSzPct val="100000"/>
              <a:buFont typeface="Arial"/>
              <a:buChar char="•"/>
              <a:defRPr sz="3700">
                <a:solidFill>
                  <a:srgbClr val="FFFFFF"/>
                </a:solidFill>
              </a:defRPr>
            </a:lvl1pPr>
            <a:lvl2pPr marL="1050289" indent="-44069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2pPr>
            <a:lvl3pPr marL="1652904" indent="-433705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3pPr>
            <a:lvl4pPr marL="2298700" indent="-46990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4pPr>
            <a:lvl5pPr marL="2908300" indent="-46990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38" name="Shape 338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609601" y="1916003"/>
            <a:ext cx="5300420" cy="861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spcBef>
                <a:spcPts val="1100"/>
              </a:spcBef>
              <a:defRPr sz="4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Subtitle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sz="quarter" idx="13"/>
          </p:nvPr>
        </p:nvSpPr>
        <p:spPr>
          <a:xfrm>
            <a:off x="6281980" y="1916003"/>
            <a:ext cx="5300432" cy="8617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endParaRPr/>
          </a:p>
        </p:txBody>
      </p:sp>
      <p:sp>
        <p:nvSpPr>
          <p:cNvPr id="349" name="Shape 349"/>
          <p:cNvSpPr/>
          <p:nvPr/>
        </p:nvSpPr>
        <p:spPr>
          <a:xfrm flipH="1">
            <a:off x="6095998" y="1916002"/>
            <a:ext cx="2" cy="3360003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COMPARISON TITLE</a:t>
            </a:r>
          </a:p>
        </p:txBody>
      </p:sp>
      <p:sp>
        <p:nvSpPr>
          <p:cNvPr id="351" name="Shape 35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xfrm>
            <a:off x="609601" y="698701"/>
            <a:ext cx="4011084" cy="88116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81" name="Shape 381"/>
          <p:cNvSpPr>
            <a:spLocks noGrp="1"/>
          </p:cNvSpPr>
          <p:nvPr>
            <p:ph type="body" sz="half" idx="13"/>
          </p:nvPr>
        </p:nvSpPr>
        <p:spPr>
          <a:xfrm>
            <a:off x="609609" y="1862295"/>
            <a:ext cx="4011086" cy="426387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2" name="Shape 382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OBJECT TITLE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idx="1"/>
          </p:nvPr>
        </p:nvSpPr>
        <p:spPr>
          <a:xfrm>
            <a:off x="609600" y="1852613"/>
            <a:ext cx="10972800" cy="40608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93" name="Shape 393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IMAGE TITLE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pic" idx="13"/>
          </p:nvPr>
        </p:nvSpPr>
        <p:spPr>
          <a:xfrm>
            <a:off x="609600" y="1828800"/>
            <a:ext cx="10985500" cy="35844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xfrm>
            <a:off x="609600" y="5559425"/>
            <a:ext cx="10972800" cy="3905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t>Add Description or Caption if needed</a:t>
            </a:r>
          </a:p>
        </p:txBody>
      </p:sp>
      <p:sp>
        <p:nvSpPr>
          <p:cNvPr id="405" name="Shape 405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6770572" y="553939"/>
            <a:ext cx="4822162" cy="102289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415" name="Shape 415"/>
          <p:cNvSpPr>
            <a:spLocks noGrp="1"/>
          </p:cNvSpPr>
          <p:nvPr>
            <p:ph type="pic" idx="13"/>
          </p:nvPr>
        </p:nvSpPr>
        <p:spPr>
          <a:xfrm>
            <a:off x="1" y="0"/>
            <a:ext cx="662294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half" idx="1"/>
          </p:nvPr>
        </p:nvSpPr>
        <p:spPr>
          <a:xfrm>
            <a:off x="6770572" y="1829972"/>
            <a:ext cx="4822162" cy="404905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Add body 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IMAGE TITLE</a:t>
            </a:r>
          </a:p>
        </p:txBody>
      </p:sp>
      <p:sp>
        <p:nvSpPr>
          <p:cNvPr id="427" name="Shape 42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963084" y="3821688"/>
            <a:ext cx="103632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AF0D1E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Section Header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Shape 435"/>
          <p:cNvSpPr>
            <a:spLocks noGrp="1"/>
          </p:cNvSpPr>
          <p:nvPr>
            <p:ph type="title"/>
          </p:nvPr>
        </p:nvSpPr>
        <p:spPr>
          <a:xfrm>
            <a:off x="721663" y="553939"/>
            <a:ext cx="109728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436" name="Shape 436"/>
          <p:cNvSpPr>
            <a:spLocks noGrp="1"/>
          </p:cNvSpPr>
          <p:nvPr>
            <p:ph type="body" sz="half" idx="1"/>
          </p:nvPr>
        </p:nvSpPr>
        <p:spPr>
          <a:xfrm>
            <a:off x="721782" y="2270303"/>
            <a:ext cx="10972682" cy="304493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and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37" name="Shape 43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xfrm>
            <a:off x="963084" y="3821688"/>
            <a:ext cx="10363201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Section Header</a:t>
            </a:r>
          </a:p>
        </p:txBody>
      </p:sp>
      <p:sp>
        <p:nvSpPr>
          <p:cNvPr id="447" name="Shape 44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act Statement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hape 455"/>
          <p:cNvSpPr>
            <a:spLocks noGrp="1"/>
          </p:cNvSpPr>
          <p:nvPr>
            <p:ph type="title"/>
          </p:nvPr>
        </p:nvSpPr>
        <p:spPr>
          <a:xfrm>
            <a:off x="963084" y="2282725"/>
            <a:ext cx="1036320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/>
            </a:lvl1pPr>
          </a:lstStyle>
          <a:p>
            <a:r>
              <a:t>ADD Section title, quoteor IMPACT STATEMENT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1"/>
          </p:nvPr>
        </p:nvSpPr>
        <p:spPr>
          <a:xfrm>
            <a:off x="963084" y="467522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FFFFFF"/>
                </a:solidFill>
              </a:defRPr>
            </a:lvl1pPr>
          </a:lstStyle>
          <a:p>
            <a:r>
              <a:t>Add short caption if needed</a:t>
            </a:r>
          </a:p>
        </p:txBody>
      </p:sp>
      <p:sp>
        <p:nvSpPr>
          <p:cNvPr id="457" name="Shape 45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465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466" name="Shape 466"/>
          <p:cNvSpPr>
            <a:spLocks noGrp="1"/>
          </p:cNvSpPr>
          <p:nvPr>
            <p:ph type="body" sz="half" idx="1"/>
          </p:nvPr>
        </p:nvSpPr>
        <p:spPr>
          <a:xfrm>
            <a:off x="609600" y="2004021"/>
            <a:ext cx="5384800" cy="33940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800"/>
              </a:spcBef>
              <a:buSzPct val="100000"/>
              <a:buFont typeface="Arial"/>
              <a:buChar char="•"/>
              <a:defRPr sz="3700">
                <a:solidFill>
                  <a:srgbClr val="FFFFFF"/>
                </a:solidFill>
              </a:defRPr>
            </a:lvl1pPr>
            <a:lvl2pPr marL="1050289" indent="-44069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2pPr>
            <a:lvl3pPr marL="1652904" indent="-433705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3pPr>
            <a:lvl4pPr marL="2298700" indent="-46990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4pPr>
            <a:lvl5pPr marL="2908300" indent="-469900">
              <a:spcBef>
                <a:spcPts val="800"/>
              </a:spcBef>
              <a:buFont typeface="Arial"/>
              <a:defRPr sz="37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67" name="Shape 46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609601" y="1916003"/>
            <a:ext cx="5300420" cy="861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spcBef>
                <a:spcPts val="1100"/>
              </a:spcBef>
              <a:defRPr sz="48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Subtitle</a:t>
            </a:r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3"/>
          </p:nvPr>
        </p:nvSpPr>
        <p:spPr>
          <a:xfrm>
            <a:off x="6281980" y="1916003"/>
            <a:ext cx="5300432" cy="8617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endParaRPr/>
          </a:p>
        </p:txBody>
      </p:sp>
      <p:sp>
        <p:nvSpPr>
          <p:cNvPr id="477" name="Shape 477"/>
          <p:cNvSpPr/>
          <p:nvPr/>
        </p:nvSpPr>
        <p:spPr>
          <a:xfrm flipH="1">
            <a:off x="6095998" y="1916002"/>
            <a:ext cx="2" cy="3360003"/>
          </a:xfrm>
          <a:prstGeom prst="line">
            <a:avLst/>
          </a:prstGeom>
          <a:ln w="19050">
            <a:solidFill>
              <a:srgbClr val="A6A6A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COMPARISON TITLE</a:t>
            </a:r>
          </a:p>
        </p:txBody>
      </p:sp>
      <p:sp>
        <p:nvSpPr>
          <p:cNvPr id="479" name="Shape 479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Shape 487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488" name="Shape 488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Shape 496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Object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xfrm>
            <a:off x="609601" y="698701"/>
            <a:ext cx="4011084" cy="88116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505" name="Shape 505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06" name="Shape 506"/>
          <p:cNvSpPr>
            <a:spLocks noGrp="1"/>
          </p:cNvSpPr>
          <p:nvPr>
            <p:ph type="body" sz="half" idx="13"/>
          </p:nvPr>
        </p:nvSpPr>
        <p:spPr>
          <a:xfrm>
            <a:off x="609609" y="1862295"/>
            <a:ext cx="4011086" cy="426387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07" name="Shape 50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OBJECT TITLE</a:t>
            </a:r>
          </a:p>
        </p:txBody>
      </p:sp>
      <p:sp>
        <p:nvSpPr>
          <p:cNvPr id="516" name="Shape 516"/>
          <p:cNvSpPr>
            <a:spLocks noGrp="1"/>
          </p:cNvSpPr>
          <p:nvPr>
            <p:ph type="body" idx="1"/>
          </p:nvPr>
        </p:nvSpPr>
        <p:spPr>
          <a:xfrm>
            <a:off x="609600" y="1852613"/>
            <a:ext cx="10972800" cy="406082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>
                <a:solidFill>
                  <a:srgbClr val="FFFFFF"/>
                </a:solidFill>
              </a:defRPr>
            </a:lvl1pPr>
            <a:lvl2pPr marL="1042035" indent="-432434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2pPr>
            <a:lvl3pPr marL="1619250" indent="-400050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3pPr>
            <a:lvl4pPr marL="23209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4pPr>
            <a:lvl5pPr marL="2930525" indent="-492125">
              <a:spcBef>
                <a:spcPts val="1000"/>
              </a:spcBef>
              <a:buFont typeface="Arial"/>
              <a:defRPr sz="4200">
                <a:solidFill>
                  <a:srgbClr val="FFFFFF"/>
                </a:solidFill>
              </a:defRPr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17" name="Shape 517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Only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IMAGE TITLE</a:t>
            </a:r>
          </a:p>
        </p:txBody>
      </p:sp>
      <p:sp>
        <p:nvSpPr>
          <p:cNvPr id="526" name="Shape 526"/>
          <p:cNvSpPr>
            <a:spLocks noGrp="1"/>
          </p:cNvSpPr>
          <p:nvPr>
            <p:ph type="pic" idx="13"/>
          </p:nvPr>
        </p:nvSpPr>
        <p:spPr>
          <a:xfrm>
            <a:off x="609600" y="1828800"/>
            <a:ext cx="10985500" cy="358445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xfrm>
            <a:off x="609600" y="5559425"/>
            <a:ext cx="10972800" cy="3905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>
                <a:solidFill>
                  <a:srgbClr val="FFFFFF"/>
                </a:solidFill>
              </a:defRPr>
            </a:lvl1pPr>
          </a:lstStyle>
          <a:p>
            <a:r>
              <a:t>Add Description or Caption if needed</a:t>
            </a:r>
          </a:p>
        </p:txBody>
      </p:sp>
      <p:sp>
        <p:nvSpPr>
          <p:cNvPr id="528" name="Shape 528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xfrm>
            <a:off x="963084" y="2282725"/>
            <a:ext cx="10363201" cy="1928735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>
              <a:defRPr cap="all">
                <a:solidFill>
                  <a:srgbClr val="AF0F21"/>
                </a:solidFill>
              </a:defRPr>
            </a:lvl1pPr>
          </a:lstStyle>
          <a:p>
            <a:r>
              <a:t>ADD Section title, quoteor IMPACT STATEMENT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xfrm>
            <a:off x="963084" y="4675223"/>
            <a:ext cx="10363201" cy="53348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</a:lstStyle>
          <a:p>
            <a:r>
              <a:t>Add short caption if needed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Picture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xfrm>
            <a:off x="6770572" y="553939"/>
            <a:ext cx="4822162" cy="1022892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>
              <a:defRPr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537" name="Shape 537"/>
          <p:cNvSpPr>
            <a:spLocks noGrp="1"/>
          </p:cNvSpPr>
          <p:nvPr>
            <p:ph type="pic" idx="13"/>
          </p:nvPr>
        </p:nvSpPr>
        <p:spPr>
          <a:xfrm>
            <a:off x="1" y="0"/>
            <a:ext cx="662294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body" sz="half" idx="1"/>
          </p:nvPr>
        </p:nvSpPr>
        <p:spPr>
          <a:xfrm>
            <a:off x="6770572" y="1829972"/>
            <a:ext cx="4822162" cy="404905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>
                <a:solidFill>
                  <a:srgbClr val="FFFFFF"/>
                </a:solidFill>
              </a:defRPr>
            </a:lvl1pPr>
          </a:lstStyle>
          <a:p>
            <a:r>
              <a:t>Add body text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">
    <p:bg>
      <p:bgPr>
        <a:solidFill>
          <a:srgbClr val="AF0D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IMAGE TITLE</a:t>
            </a:r>
          </a:p>
        </p:txBody>
      </p:sp>
      <p:sp>
        <p:nvSpPr>
          <p:cNvPr id="548" name="Shape 548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721663" y="553940"/>
            <a:ext cx="10972801" cy="1025922"/>
          </a:xfrm>
          <a:prstGeom prst="rect">
            <a:avLst/>
          </a:prstGeom>
        </p:spPr>
        <p:txBody>
          <a:bodyPr/>
          <a:lstStyle/>
          <a:p>
            <a:r>
              <a:t>ADD TITLE</a:t>
            </a:r>
          </a:p>
        </p:txBody>
      </p:sp>
      <p:sp>
        <p:nvSpPr>
          <p:cNvPr id="556" name="Shape 556"/>
          <p:cNvSpPr>
            <a:spLocks noGrp="1"/>
          </p:cNvSpPr>
          <p:nvPr>
            <p:ph type="body" sz="half" idx="1"/>
          </p:nvPr>
        </p:nvSpPr>
        <p:spPr>
          <a:xfrm>
            <a:off x="721783" y="2270303"/>
            <a:ext cx="10972681" cy="30449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457189" indent="-457189" defTabSz="609584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60" indent="-432475" defTabSz="609584">
              <a:spcBef>
                <a:spcPts val="1000"/>
              </a:spcBef>
              <a:buFont typeface="Arial"/>
              <a:defRPr sz="4200"/>
            </a:lvl2pPr>
            <a:lvl3pPr marL="1619209" indent="-400039" defTabSz="609584">
              <a:spcBef>
                <a:spcPts val="1000"/>
              </a:spcBef>
              <a:buFont typeface="Arial"/>
              <a:defRPr sz="4200"/>
            </a:lvl3pPr>
            <a:lvl4pPr marL="2321111" indent="-492356" defTabSz="609584">
              <a:spcBef>
                <a:spcPts val="1000"/>
              </a:spcBef>
              <a:buFont typeface="Arial"/>
              <a:defRPr sz="4200"/>
            </a:lvl4pPr>
            <a:lvl5pPr marL="2930695" indent="-492356" defTabSz="609584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bullet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57" name="Shape 5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xfrm>
            <a:off x="963084" y="3821688"/>
            <a:ext cx="10363201" cy="1025922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r>
              <a:t>ADD TITLE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53348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defTabSz="609584">
              <a:spcBef>
                <a:spcPts val="600"/>
              </a:spcBef>
              <a:defRPr sz="2600">
                <a:solidFill>
                  <a:srgbClr val="C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Section Header</a:t>
            </a:r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/>
          </p:cNvSpPr>
          <p:nvPr>
            <p:ph type="title"/>
          </p:nvPr>
        </p:nvSpPr>
        <p:spPr>
          <a:xfrm>
            <a:off x="963084" y="2282725"/>
            <a:ext cx="10363201" cy="1928735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AF0F21"/>
                </a:solidFill>
              </a:defRPr>
            </a:lvl1pPr>
          </a:lstStyle>
          <a:p>
            <a:r>
              <a:t>Add Section title, quoteor IMPACT STATEMENT</a:t>
            </a:r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xfrm>
            <a:off x="963084" y="4675223"/>
            <a:ext cx="10363201" cy="53348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defTabSz="609584">
              <a:spcBef>
                <a:spcPts val="600"/>
              </a:spcBef>
              <a:defRPr sz="2600">
                <a:solidFill>
                  <a:srgbClr val="888888"/>
                </a:solidFill>
              </a:defRPr>
            </a:lvl1pPr>
          </a:lstStyle>
          <a:p>
            <a:r>
              <a:t>Add short caption if needed</a:t>
            </a:r>
          </a:p>
        </p:txBody>
      </p:sp>
      <p:sp>
        <p:nvSpPr>
          <p:cNvPr id="575" name="Shape 5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TITLE</a:t>
            </a:r>
          </a:p>
        </p:txBody>
      </p:sp>
      <p:sp>
        <p:nvSpPr>
          <p:cNvPr id="583" name="Shape 583"/>
          <p:cNvSpPr>
            <a:spLocks noGrp="1"/>
          </p:cNvSpPr>
          <p:nvPr>
            <p:ph type="body" sz="half" idx="1"/>
          </p:nvPr>
        </p:nvSpPr>
        <p:spPr>
          <a:xfrm>
            <a:off x="609600" y="2004021"/>
            <a:ext cx="5384800" cy="33940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457189" indent="-457189" defTabSz="609584">
              <a:spcBef>
                <a:spcPts val="800"/>
              </a:spcBef>
              <a:buSzPct val="100000"/>
              <a:buFont typeface="Arial"/>
              <a:buChar char="•"/>
              <a:defRPr sz="3700"/>
            </a:lvl1pPr>
            <a:lvl2pPr marL="1050104" indent="-440519" defTabSz="609584">
              <a:spcBef>
                <a:spcPts val="800"/>
              </a:spcBef>
              <a:buFont typeface="Arial"/>
              <a:defRPr sz="3700"/>
            </a:lvl2pPr>
            <a:lvl3pPr marL="1652912" indent="-433742" defTabSz="609584">
              <a:spcBef>
                <a:spcPts val="800"/>
              </a:spcBef>
              <a:buFont typeface="Arial"/>
              <a:defRPr sz="3700"/>
            </a:lvl3pPr>
            <a:lvl4pPr marL="2298642" indent="-469887" defTabSz="609584">
              <a:spcBef>
                <a:spcPts val="800"/>
              </a:spcBef>
              <a:buFont typeface="Arial"/>
              <a:defRPr sz="3700"/>
            </a:lvl4pPr>
            <a:lvl5pPr marL="2908226" indent="-469887" defTabSz="609584">
              <a:spcBef>
                <a:spcPts val="800"/>
              </a:spcBef>
              <a:buFont typeface="Arial"/>
              <a:defRPr sz="37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84" name="Shape 5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/>
          </p:cNvSpPr>
          <p:nvPr>
            <p:ph type="body" sz="quarter" idx="1"/>
          </p:nvPr>
        </p:nvSpPr>
        <p:spPr>
          <a:xfrm>
            <a:off x="609601" y="1916003"/>
            <a:ext cx="5300420" cy="861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 anchor="b">
            <a:normAutofit/>
          </a:bodyPr>
          <a:lstStyle>
            <a:lvl1pPr defTabSz="609584">
              <a:spcBef>
                <a:spcPts val="1100"/>
              </a:spcBef>
              <a:defRPr sz="48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Subtitle</a:t>
            </a:r>
          </a:p>
        </p:txBody>
      </p:sp>
      <p:sp>
        <p:nvSpPr>
          <p:cNvPr id="592" name="Shape 592"/>
          <p:cNvSpPr>
            <a:spLocks noGrp="1"/>
          </p:cNvSpPr>
          <p:nvPr>
            <p:ph type="body" sz="quarter" idx="13"/>
          </p:nvPr>
        </p:nvSpPr>
        <p:spPr>
          <a:xfrm>
            <a:off x="6281981" y="1916003"/>
            <a:ext cx="5300431" cy="86177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defTabSz="609584">
              <a:spcBef>
                <a:spcPts val="1100"/>
              </a:spcBef>
              <a:defRPr sz="48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93" name="Shape 593"/>
          <p:cNvSpPr/>
          <p:nvPr/>
        </p:nvSpPr>
        <p:spPr>
          <a:xfrm flipH="1">
            <a:off x="6095999" y="1916003"/>
            <a:ext cx="1" cy="3360001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COMPARISON TITLE</a:t>
            </a:r>
          </a:p>
        </p:txBody>
      </p:sp>
      <p:sp>
        <p:nvSpPr>
          <p:cNvPr id="595" name="Shape 5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TITLE</a:t>
            </a:r>
          </a:p>
        </p:txBody>
      </p:sp>
      <p:sp>
        <p:nvSpPr>
          <p:cNvPr id="603" name="Shape 6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609601" y="698701"/>
            <a:ext cx="4011084" cy="881160"/>
          </a:xfrm>
          <a:prstGeom prst="rect">
            <a:avLst/>
          </a:prstGeom>
        </p:spPr>
        <p:txBody>
          <a:bodyPr anchor="b"/>
          <a:lstStyle/>
          <a:p>
            <a:r>
              <a:t>ADD TITLE</a:t>
            </a:r>
          </a:p>
        </p:txBody>
      </p:sp>
      <p:sp>
        <p:nvSpPr>
          <p:cNvPr id="618" name="Shape 618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457189" indent="-457189" defTabSz="609584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60" indent="-432475" defTabSz="609584">
              <a:spcBef>
                <a:spcPts val="1000"/>
              </a:spcBef>
              <a:buFont typeface="Arial"/>
              <a:defRPr sz="4200"/>
            </a:lvl2pPr>
            <a:lvl3pPr marL="1619209" indent="-400039" defTabSz="609584">
              <a:spcBef>
                <a:spcPts val="1000"/>
              </a:spcBef>
              <a:buFont typeface="Arial"/>
              <a:defRPr sz="4200"/>
            </a:lvl3pPr>
            <a:lvl4pPr marL="2321111" indent="-492356" defTabSz="609584">
              <a:spcBef>
                <a:spcPts val="1000"/>
              </a:spcBef>
              <a:buFont typeface="Arial"/>
              <a:defRPr sz="4200"/>
            </a:lvl4pPr>
            <a:lvl5pPr marL="2930695" indent="-492356" defTabSz="609584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19" name="Shape 619"/>
          <p:cNvSpPr>
            <a:spLocks noGrp="1"/>
          </p:cNvSpPr>
          <p:nvPr>
            <p:ph type="body" sz="half" idx="13"/>
          </p:nvPr>
        </p:nvSpPr>
        <p:spPr>
          <a:xfrm>
            <a:off x="609610" y="1862295"/>
            <a:ext cx="4011085" cy="426387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09584">
              <a:spcBef>
                <a:spcPts val="700"/>
              </a:spcBef>
              <a:defRPr sz="3200"/>
            </a:pPr>
            <a:endParaRPr/>
          </a:p>
        </p:txBody>
      </p:sp>
      <p:sp>
        <p:nvSpPr>
          <p:cNvPr id="620" name="Shape 6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609600" y="2004021"/>
            <a:ext cx="5384800" cy="339407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800"/>
              </a:spcBef>
              <a:buSzPct val="100000"/>
              <a:buFont typeface="Arial"/>
              <a:buChar char="•"/>
              <a:defRPr sz="3700"/>
            </a:lvl1pPr>
            <a:lvl2pPr marL="1050289" indent="-440690">
              <a:spcBef>
                <a:spcPts val="800"/>
              </a:spcBef>
              <a:buFont typeface="Arial"/>
              <a:defRPr sz="3700"/>
            </a:lvl2pPr>
            <a:lvl3pPr marL="1652904" indent="-433705">
              <a:spcBef>
                <a:spcPts val="800"/>
              </a:spcBef>
              <a:buFont typeface="Arial"/>
              <a:defRPr sz="3700"/>
            </a:lvl3pPr>
            <a:lvl4pPr marL="2298700" indent="-469900">
              <a:spcBef>
                <a:spcPts val="800"/>
              </a:spcBef>
              <a:buFont typeface="Arial"/>
              <a:defRPr sz="3700"/>
            </a:lvl4pPr>
            <a:lvl5pPr marL="2908300" indent="-469900">
              <a:spcBef>
                <a:spcPts val="800"/>
              </a:spcBef>
              <a:buFont typeface="Arial"/>
              <a:defRPr sz="37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OBJECT TITLE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idx="1"/>
          </p:nvPr>
        </p:nvSpPr>
        <p:spPr>
          <a:xfrm>
            <a:off x="609600" y="1852613"/>
            <a:ext cx="10972800" cy="406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457189" indent="-457189" defTabSz="609584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60" indent="-432475" defTabSz="609584">
              <a:spcBef>
                <a:spcPts val="1000"/>
              </a:spcBef>
              <a:buFont typeface="Arial"/>
              <a:defRPr sz="4200"/>
            </a:lvl2pPr>
            <a:lvl3pPr marL="1619209" indent="-400039" defTabSz="609584">
              <a:spcBef>
                <a:spcPts val="1000"/>
              </a:spcBef>
              <a:buFont typeface="Arial"/>
              <a:defRPr sz="4200"/>
            </a:lvl3pPr>
            <a:lvl4pPr marL="2321111" indent="-492356" defTabSz="609584">
              <a:spcBef>
                <a:spcPts val="1000"/>
              </a:spcBef>
              <a:buFont typeface="Arial"/>
              <a:defRPr sz="4200"/>
            </a:lvl4pPr>
            <a:lvl5pPr marL="2930695" indent="-492356" defTabSz="609584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29" name="Shape 6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IMAGE TITLE</a:t>
            </a:r>
          </a:p>
        </p:txBody>
      </p:sp>
      <p:sp>
        <p:nvSpPr>
          <p:cNvPr id="637" name="Shape 637"/>
          <p:cNvSpPr>
            <a:spLocks noGrp="1"/>
          </p:cNvSpPr>
          <p:nvPr>
            <p:ph type="pic" idx="13"/>
          </p:nvPr>
        </p:nvSpPr>
        <p:spPr>
          <a:xfrm>
            <a:off x="609600" y="1828800"/>
            <a:ext cx="10985500" cy="358444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" y="5559425"/>
            <a:ext cx="10972800" cy="39052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defTabSz="609584">
              <a:spcBef>
                <a:spcPts val="400"/>
              </a:spcBef>
              <a:defRPr sz="1800"/>
            </a:lvl1pPr>
          </a:lstStyle>
          <a:p>
            <a:r>
              <a:t>Add Description or Caption if needed</a:t>
            </a:r>
          </a:p>
        </p:txBody>
      </p:sp>
      <p:sp>
        <p:nvSpPr>
          <p:cNvPr id="639" name="Shape 6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title"/>
          </p:nvPr>
        </p:nvSpPr>
        <p:spPr>
          <a:xfrm>
            <a:off x="6770572" y="553940"/>
            <a:ext cx="4822161" cy="1022891"/>
          </a:xfrm>
          <a:prstGeom prst="rect">
            <a:avLst/>
          </a:prstGeom>
        </p:spPr>
        <p:txBody>
          <a:bodyPr anchor="b"/>
          <a:lstStyle/>
          <a:p>
            <a:r>
              <a:t>ADD TITLE</a:t>
            </a:r>
          </a:p>
        </p:txBody>
      </p:sp>
      <p:sp>
        <p:nvSpPr>
          <p:cNvPr id="647" name="Shape 647"/>
          <p:cNvSpPr>
            <a:spLocks noGrp="1"/>
          </p:cNvSpPr>
          <p:nvPr>
            <p:ph type="pic" idx="13"/>
          </p:nvPr>
        </p:nvSpPr>
        <p:spPr>
          <a:xfrm>
            <a:off x="1" y="0"/>
            <a:ext cx="6622944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half" idx="1"/>
          </p:nvPr>
        </p:nvSpPr>
        <p:spPr>
          <a:xfrm>
            <a:off x="6770572" y="1829973"/>
            <a:ext cx="4822161" cy="404905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defTabSz="609584">
              <a:spcBef>
                <a:spcPts val="700"/>
              </a:spcBef>
              <a:defRPr sz="3200"/>
            </a:lvl1pPr>
          </a:lstStyle>
          <a:p>
            <a:r>
              <a:t>Add body text</a:t>
            </a:r>
          </a:p>
        </p:txBody>
      </p:sp>
      <p:sp>
        <p:nvSpPr>
          <p:cNvPr id="649" name="Shape 6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IMAGE TITLE</a:t>
            </a: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609601" y="1916003"/>
            <a:ext cx="5300420" cy="861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anchor="b">
            <a:normAutofit/>
          </a:bodyPr>
          <a:lstStyle>
            <a:lvl1pPr>
              <a:spcBef>
                <a:spcPts val="1100"/>
              </a:spcBef>
              <a:defRPr sz="48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Add Subtitle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6281980" y="1916003"/>
            <a:ext cx="5300432" cy="86177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endParaRPr/>
          </a:p>
        </p:txBody>
      </p:sp>
      <p:sp>
        <p:nvSpPr>
          <p:cNvPr id="82" name="Shape 82"/>
          <p:cNvSpPr/>
          <p:nvPr/>
        </p:nvSpPr>
        <p:spPr>
          <a:xfrm flipH="1">
            <a:off x="6095998" y="1916002"/>
            <a:ext cx="2" cy="3360003"/>
          </a:xfrm>
          <a:prstGeom prst="line">
            <a:avLst/>
          </a:prstGeom>
          <a:ln w="1905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COMPARISON TITLE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609600" y="553939"/>
            <a:ext cx="10972800" cy="1025923"/>
          </a:xfrm>
          <a:prstGeom prst="rect">
            <a:avLst/>
          </a:prstGeom>
        </p:spPr>
        <p:txBody>
          <a:bodyPr lIns="45718" tIns="45718" rIns="45718" bIns="45718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1.png" descr="OpenHouse2015_Presentation_Background_White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8812" y="6118040"/>
            <a:ext cx="1190618" cy="59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609601" y="698701"/>
            <a:ext cx="4011084" cy="881160"/>
          </a:xfrm>
          <a:prstGeom prst="rect">
            <a:avLst/>
          </a:prstGeom>
        </p:spPr>
        <p:txBody>
          <a:bodyPr lIns="45718" tIns="45718" rIns="45718" bIns="45718" anchor="b"/>
          <a:lstStyle>
            <a:lvl1pPr defTabSz="608965"/>
          </a:lstStyle>
          <a:p>
            <a:r>
              <a:t>ADD TITLE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buSzPct val="100000"/>
              <a:buFont typeface="Arial"/>
              <a:buChar char="•"/>
              <a:defRPr sz="4200"/>
            </a:lvl1pPr>
            <a:lvl2pPr marL="1042035" indent="-432434">
              <a:spcBef>
                <a:spcPts val="1000"/>
              </a:spcBef>
              <a:buFont typeface="Arial"/>
              <a:defRPr sz="4200"/>
            </a:lvl2pPr>
            <a:lvl3pPr marL="1619250" indent="-400050">
              <a:spcBef>
                <a:spcPts val="1000"/>
              </a:spcBef>
              <a:buFont typeface="Arial"/>
              <a:defRPr sz="4200"/>
            </a:lvl3pPr>
            <a:lvl4pPr marL="2320925" indent="-492125">
              <a:spcBef>
                <a:spcPts val="1000"/>
              </a:spcBef>
              <a:buFont typeface="Arial"/>
              <a:defRPr sz="4200"/>
            </a:lvl4pPr>
            <a:lvl5pPr marL="2930525" indent="-492125">
              <a:spcBef>
                <a:spcPts val="1000"/>
              </a:spcBef>
              <a:buFont typeface="Arial"/>
              <a:defRPr sz="4200"/>
            </a:lvl5pPr>
          </a:lstStyle>
          <a:p>
            <a:r>
              <a:t>Add body text or click icon to add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sz="half" idx="13"/>
          </p:nvPr>
        </p:nvSpPr>
        <p:spPr>
          <a:xfrm>
            <a:off x="609609" y="1862295"/>
            <a:ext cx="4011086" cy="426387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/>
          <p:cNvPicPr>
            <a:picLocks noChangeAspect="1"/>
          </p:cNvPicPr>
          <p:nvPr/>
        </p:nvPicPr>
        <p:blipFill>
          <a:blip r:embed="rId65">
            <a:extLst/>
          </a:blip>
          <a:stretch>
            <a:fillRect/>
          </a:stretch>
        </p:blipFill>
        <p:spPr>
          <a:xfrm>
            <a:off x="10848812" y="6118040"/>
            <a:ext cx="1190617" cy="59530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553940"/>
            <a:ext cx="1097280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ADD TITLE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</p:sldLayoutIdLst>
  <p:transition spd="med"/>
  <p:txStyles>
    <p:titleStyle>
      <a:lvl1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1pPr>
      <a:lvl2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2pPr>
      <a:lvl3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3pPr>
      <a:lvl4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4pPr>
      <a:lvl5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5pPr>
      <a:lvl6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6pPr>
      <a:lvl7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7pPr>
      <a:lvl8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8pPr>
      <a:lvl9pPr marL="0" marR="0" indent="0" algn="l" defTabSz="60958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0" baseline="0">
          <a:ln>
            <a:noFill/>
          </a:ln>
          <a:solidFill>
            <a:srgbClr val="FFFFFF"/>
          </a:solidFill>
          <a:uFillTx/>
          <a:latin typeface="DIN Alternate"/>
          <a:ea typeface="DIN Alternate"/>
          <a:cs typeface="DIN Alternate"/>
          <a:sym typeface="DIN Alternate"/>
        </a:defRPr>
      </a:lvl9pPr>
    </p:titleStyle>
    <p:bodyStyle>
      <a:lvl1pPr marL="0" marR="0" indent="0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56614" marR="0" indent="-247015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447800" marR="0" indent="-228600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21101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7197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33293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9389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45485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5158104" marR="0" indent="-281304" algn="l" defTabSz="608965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399770" y="944464"/>
            <a:ext cx="11158784" cy="1468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Business Intelligence using Product Star Rating &amp; Customer’s Reviews</a:t>
            </a:r>
          </a:p>
        </p:txBody>
      </p:sp>
      <p:sp>
        <p:nvSpPr>
          <p:cNvPr id="667" name="Shape 667"/>
          <p:cNvSpPr/>
          <p:nvPr/>
        </p:nvSpPr>
        <p:spPr>
          <a:xfrm>
            <a:off x="1028053" y="3038536"/>
            <a:ext cx="9902219" cy="79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400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Implementation of Recommender Systems and Natural Language Processing on Amazon Dataset </a:t>
            </a:r>
          </a:p>
        </p:txBody>
      </p:sp>
      <p:sp>
        <p:nvSpPr>
          <p:cNvPr id="668" name="Shape 668"/>
          <p:cNvSpPr/>
          <p:nvPr/>
        </p:nvSpPr>
        <p:spPr>
          <a:xfrm>
            <a:off x="2931160" y="4640167"/>
            <a:ext cx="6096003" cy="114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Group Members:</a:t>
            </a:r>
          </a:p>
          <a:p>
            <a:pPr algn="ctr">
              <a:defRPr sz="2400" b="1" i="1">
                <a:latin typeface="Arial"/>
                <a:ea typeface="Arial"/>
                <a:cs typeface="Arial"/>
                <a:sym typeface="Arial"/>
              </a:defRPr>
            </a:pPr>
            <a:r>
              <a:t>Bhuvan Chopra, Junaid Qazi, &amp; Fatemeh Rostamzadeh Renani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/>
        </p:nvSpPr>
        <p:spPr>
          <a:xfrm>
            <a:off x="691005" y="1591962"/>
            <a:ext cx="10809990" cy="886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Although increasing the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maxlter</a:t>
            </a:r>
            <a:r>
              <a:t>  (number of iteration) improved the accuracy however for the full dataset spark fails to perform the calculation thus we set this parameter to its default value (10).</a:t>
            </a:r>
          </a:p>
        </p:txBody>
      </p:sp>
      <p:sp>
        <p:nvSpPr>
          <p:cNvPr id="758" name="Shape 758"/>
          <p:cNvSpPr/>
          <p:nvPr/>
        </p:nvSpPr>
        <p:spPr>
          <a:xfrm>
            <a:off x="1113857" y="2540827"/>
            <a:ext cx="258190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regularization parameter</a:t>
            </a:r>
          </a:p>
        </p:txBody>
      </p:sp>
      <p:sp>
        <p:nvSpPr>
          <p:cNvPr id="759" name="Shape 759"/>
          <p:cNvSpPr/>
          <p:nvPr/>
        </p:nvSpPr>
        <p:spPr>
          <a:xfrm>
            <a:off x="4570183" y="2524412"/>
            <a:ext cx="317863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maximum number of iterations</a:t>
            </a:r>
          </a:p>
        </p:txBody>
      </p:sp>
      <p:sp>
        <p:nvSpPr>
          <p:cNvPr id="760" name="Shape 760"/>
          <p:cNvSpPr/>
          <p:nvPr/>
        </p:nvSpPr>
        <p:spPr>
          <a:xfrm>
            <a:off x="8782485" y="2549812"/>
            <a:ext cx="250566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number of latent factors</a:t>
            </a:r>
          </a:p>
        </p:txBody>
      </p:sp>
      <p:sp>
        <p:nvSpPr>
          <p:cNvPr id="761" name="Shape 761"/>
          <p:cNvSpPr/>
          <p:nvPr/>
        </p:nvSpPr>
        <p:spPr>
          <a:xfrm>
            <a:off x="1619934" y="260647"/>
            <a:ext cx="9002275" cy="8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Recommender System Collaborative Filtering</a:t>
            </a:r>
          </a:p>
          <a:p>
            <a:pPr algn="ctr"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Alternating Least Squares (ALS) in </a:t>
            </a:r>
            <a:r>
              <a:rPr>
                <a:solidFill>
                  <a:srgbClr val="00B050"/>
                </a:solidFill>
              </a:rPr>
              <a:t>Spark</a:t>
            </a:r>
          </a:p>
        </p:txBody>
      </p:sp>
      <p:pic>
        <p:nvPicPr>
          <p:cNvPr id="762" name="Screen Shot 2018-12-06 at 12.06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5671" y="2971909"/>
            <a:ext cx="3562993" cy="2681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Screen Shot 2018-12-06 at 12.11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233" y="2978509"/>
            <a:ext cx="3563238" cy="266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Screen Shot 2018-12-06 at 12.08.4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1469" y="2915009"/>
            <a:ext cx="3679205" cy="2789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/>
        </p:nvSpPr>
        <p:spPr>
          <a:xfrm>
            <a:off x="635712" y="1435012"/>
            <a:ext cx="3103402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Advantage:  </a:t>
            </a:r>
          </a:p>
          <a:p>
            <a:pPr marL="180339" indent="-180339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many prediction algorithms</a:t>
            </a:r>
          </a:p>
          <a:p>
            <a:pPr marL="180339" indent="-180339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better accuracy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</a:p>
        </p:txBody>
      </p:sp>
      <p:graphicFrame>
        <p:nvGraphicFramePr>
          <p:cNvPr id="767" name="Table 767"/>
          <p:cNvGraphicFramePr/>
          <p:nvPr/>
        </p:nvGraphicFramePr>
        <p:xfrm>
          <a:off x="687699" y="2616891"/>
          <a:ext cx="2999424" cy="278565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9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algorithm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RMSE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SVD++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1.1931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SVD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1.1950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BaselineOnly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1.1996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KNNBaseline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1.1995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KNNBasic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1.2551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6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KNNWithMeans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1.2562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5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NMF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1.2733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68" name="Shape 768"/>
          <p:cNvSpPr/>
          <p:nvPr/>
        </p:nvSpPr>
        <p:spPr>
          <a:xfrm>
            <a:off x="4397307" y="1427942"/>
            <a:ext cx="7426679" cy="115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Optimization:</a:t>
            </a:r>
          </a:p>
          <a:p>
            <a:pPr>
              <a:def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n_ephocs</a:t>
            </a:r>
            <a:r>
              <a: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 The number of iteration of the SGD procedure. Default is 20.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lr_all</a:t>
            </a:r>
            <a:r>
              <a: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:       The learning rate for all parameters. Default is 0.007.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>
              <a:def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reg_all</a:t>
            </a:r>
            <a:r>
              <a: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:     The regularization term for all parameters. Default is 0.02.</a:t>
            </a:r>
          </a:p>
        </p:txBody>
      </p:sp>
      <p:sp>
        <p:nvSpPr>
          <p:cNvPr id="769" name="Shape 769"/>
          <p:cNvSpPr/>
          <p:nvPr/>
        </p:nvSpPr>
        <p:spPr>
          <a:xfrm>
            <a:off x="4422589" y="3369424"/>
            <a:ext cx="7383173" cy="7010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&lt;class 'surprise.prediction_algorithms.matrix_factorization.SVDpp'&gt;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{'n_epochs': 15, 'lr_all': 0.009, 'reg_all': 0.06}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 b="1">
                <a:solidFill>
                  <a:srgbClr val="FF26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RMSE: 0.9018</a:t>
            </a:r>
          </a:p>
        </p:txBody>
      </p:sp>
      <p:sp>
        <p:nvSpPr>
          <p:cNvPr id="770" name="Shape 770"/>
          <p:cNvSpPr/>
          <p:nvPr/>
        </p:nvSpPr>
        <p:spPr>
          <a:xfrm>
            <a:off x="4420679" y="2760429"/>
            <a:ext cx="738699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n_epochs: [10, 15, 20], lr_all: [0.003, 0.007, 0.009], reg_all: [0.02, 0.04, 0.06]}</a:t>
            </a:r>
          </a:p>
        </p:txBody>
      </p:sp>
      <p:sp>
        <p:nvSpPr>
          <p:cNvPr id="771" name="Shape 771"/>
          <p:cNvSpPr/>
          <p:nvPr/>
        </p:nvSpPr>
        <p:spPr>
          <a:xfrm>
            <a:off x="4429614" y="4346721"/>
            <a:ext cx="7369125" cy="16027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A2AZGK5JIF862G       ['B001M0NV9O']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A13L45CSY7TEQZ       ['B00074H714']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A3P21LTE9FPQHI        ['B001AQTLJE', 'B00CI7HNJO']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AAVJ1QH3N4E86        ['B0057XA2KS']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A2VX1KP8I6IFD3        ['B00BN2AUVS']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AZPPXT9KA8117        ['B006EE695Q']</a:t>
            </a:r>
          </a:p>
          <a:p>
            <a:pPr>
              <a:defRPr sz="1400">
                <a:solidFill>
                  <a:srgbClr val="00F9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A29HMA1ATAK4MB      ['B009T0FYYO', 'B001NXD02I']</a:t>
            </a:r>
          </a:p>
        </p:txBody>
      </p:sp>
      <p:sp>
        <p:nvSpPr>
          <p:cNvPr id="772" name="Shape 772"/>
          <p:cNvSpPr/>
          <p:nvPr/>
        </p:nvSpPr>
        <p:spPr>
          <a:xfrm>
            <a:off x="1619934" y="260647"/>
            <a:ext cx="9002275" cy="8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Recommender System Collaborative Filtering</a:t>
            </a:r>
          </a:p>
          <a:p>
            <a:pPr algn="ctr"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Surprise in </a:t>
            </a:r>
            <a:r>
              <a:rPr>
                <a:solidFill>
                  <a:srgbClr val="00B050"/>
                </a:solidFill>
              </a:rPr>
              <a:t>Python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/>
        </p:nvSpPr>
        <p:spPr>
          <a:xfrm>
            <a:off x="1140555" y="2875280"/>
            <a:ext cx="3808211" cy="1107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RMSE: 0.8793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real	35m53.155s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user	34m56.284s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sys	0m38.752s</a:t>
            </a:r>
          </a:p>
        </p:txBody>
      </p:sp>
      <p:sp>
        <p:nvSpPr>
          <p:cNvPr id="775" name="Shape 775"/>
          <p:cNvSpPr/>
          <p:nvPr/>
        </p:nvSpPr>
        <p:spPr>
          <a:xfrm>
            <a:off x="1539475" y="151667"/>
            <a:ext cx="885825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Performance on 2.7M </a:t>
            </a:r>
            <a:r>
              <a:rPr lang="en-US" dirty="0"/>
              <a:t>Entries</a:t>
            </a:r>
            <a:r>
              <a:rPr dirty="0"/>
              <a:t> </a:t>
            </a:r>
          </a:p>
          <a:p>
            <a:pPr algn="ctr"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Surprise in </a:t>
            </a:r>
            <a:r>
              <a:rPr dirty="0">
                <a:solidFill>
                  <a:srgbClr val="00B050"/>
                </a:solidFill>
              </a:rPr>
              <a:t>Python </a:t>
            </a:r>
            <a:r>
              <a:rPr dirty="0"/>
              <a:t>vs.</a:t>
            </a:r>
            <a:r>
              <a:rPr dirty="0">
                <a:solidFill>
                  <a:srgbClr val="00B050"/>
                </a:solidFill>
              </a:rPr>
              <a:t> Spark</a:t>
            </a:r>
          </a:p>
        </p:txBody>
      </p:sp>
      <p:sp>
        <p:nvSpPr>
          <p:cNvPr id="776" name="Shape 776"/>
          <p:cNvSpPr/>
          <p:nvPr/>
        </p:nvSpPr>
        <p:spPr>
          <a:xfrm>
            <a:off x="7343474" y="2875280"/>
            <a:ext cx="3808654" cy="11074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RMSE = 1.651045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real	7m43.240s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user	4m21.168s</a:t>
            </a:r>
          </a:p>
          <a:p>
            <a:pPr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400">
                <a:solidFill>
                  <a:srgbClr val="00F9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sys	0m14.576s</a:t>
            </a:r>
          </a:p>
        </p:txBody>
      </p:sp>
      <p:sp>
        <p:nvSpPr>
          <p:cNvPr id="777" name="Shape 777"/>
          <p:cNvSpPr/>
          <p:nvPr/>
        </p:nvSpPr>
        <p:spPr>
          <a:xfrm>
            <a:off x="2092928" y="1607643"/>
            <a:ext cx="8056286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collaborative filtering for recommender system is faster using Spark however the accuracy is lower in Spark in comparison to Surprise Library.</a:t>
            </a:r>
          </a:p>
        </p:txBody>
      </p:sp>
      <p:sp>
        <p:nvSpPr>
          <p:cNvPr id="778" name="Shape 778"/>
          <p:cNvSpPr/>
          <p:nvPr/>
        </p:nvSpPr>
        <p:spPr>
          <a:xfrm>
            <a:off x="1316095" y="2382646"/>
            <a:ext cx="369447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33CD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Python using Surprise Library</a:t>
            </a:r>
          </a:p>
        </p:txBody>
      </p:sp>
      <p:sp>
        <p:nvSpPr>
          <p:cNvPr id="779" name="Shape 779"/>
          <p:cNvSpPr/>
          <p:nvPr/>
        </p:nvSpPr>
        <p:spPr>
          <a:xfrm>
            <a:off x="1539475" y="4357483"/>
            <a:ext cx="3363100" cy="114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more model choices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more time consuming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more accurate</a:t>
            </a:r>
          </a:p>
        </p:txBody>
      </p:sp>
      <p:sp>
        <p:nvSpPr>
          <p:cNvPr id="780" name="Shape 780"/>
          <p:cNvSpPr/>
          <p:nvPr/>
        </p:nvSpPr>
        <p:spPr>
          <a:xfrm>
            <a:off x="7785640" y="4357483"/>
            <a:ext cx="3363100" cy="1143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one model (ALS)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 time consuming</a:t>
            </a:r>
          </a:p>
          <a:p>
            <a:pPr marL="180473" indent="-180473">
              <a:lnSpc>
                <a:spcPct val="1500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less accurate</a:t>
            </a:r>
          </a:p>
        </p:txBody>
      </p:sp>
      <p:sp>
        <p:nvSpPr>
          <p:cNvPr id="781" name="Shape 781"/>
          <p:cNvSpPr/>
          <p:nvPr/>
        </p:nvSpPr>
        <p:spPr>
          <a:xfrm>
            <a:off x="7886750" y="2382646"/>
            <a:ext cx="369447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33CD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ML library in Spark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645038" y="186154"/>
            <a:ext cx="5004354" cy="54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Outcomes &amp; suggestions</a:t>
            </a:r>
          </a:p>
        </p:txBody>
      </p:sp>
      <p:sp>
        <p:nvSpPr>
          <p:cNvPr id="784" name="Shape 784"/>
          <p:cNvSpPr/>
          <p:nvPr/>
        </p:nvSpPr>
        <p:spPr>
          <a:xfrm>
            <a:off x="457199" y="894080"/>
            <a:ext cx="11380033" cy="523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Sellers consistently maintain the quality of the products to give better choice to the customers with healthy competition.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Customers are overall happy with the quality of the products.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Produces with higher mean rating has higher probability of sale.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review length is found the be correlated with the start ratings and the products with higher rating were observed to have shorter reviews.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NLP provides an excellent tool to facilitate the customers to find quality products, star rating can be predicting using simple models from customer reviews.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Commonly available machine learning models perform good on text reviews with minimum pre-processing and their performance can be improved with techniques such as stemming. 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Recommender systems are one of the most successful and widespread application of machine learning technologies in business helping to increase the sale.</a:t>
            </a:r>
          </a:p>
          <a:p>
            <a:pPr marL="285750" indent="-285750">
              <a:buSzPct val="100000"/>
              <a:buFont typeface="Arial"/>
              <a:buChar char="•"/>
              <a:defRPr sz="2300"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The collaborative filtering for recommender system is faster using Spark however the accuracy is lower in Spark in comparison to Surprise Library.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/>
        </p:nvSpPr>
        <p:spPr>
          <a:xfrm>
            <a:off x="32914" y="5250026"/>
            <a:ext cx="5005366" cy="13573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32914" y="913900"/>
            <a:ext cx="5005366" cy="242889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104351" y="989512"/>
            <a:ext cx="5157015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reviewerID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ID of the reviewer - Unique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asin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ID of the product - Also unique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reviewerName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Name of the reviewer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helpful: </a:t>
            </a:r>
            <a:r>
              <a:rPr b="0" dirty="0">
                <a:solidFill>
                  <a:srgbClr val="000000"/>
                </a:solidFill>
              </a:rPr>
              <a:t>Helpfulness rating of the review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reviewText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Text of the review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overall: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b="0" dirty="0">
                <a:solidFill>
                  <a:srgbClr val="000000"/>
                </a:solidFill>
              </a:rPr>
              <a:t>Rating of the product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summary: </a:t>
            </a:r>
            <a:r>
              <a:rPr b="0" dirty="0">
                <a:solidFill>
                  <a:srgbClr val="000000"/>
                </a:solidFill>
              </a:rPr>
              <a:t>Summary of the review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unixReviewTime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Time of the review - Unix time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reviewTime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Time of the review - Raw</a:t>
            </a:r>
          </a:p>
        </p:txBody>
      </p:sp>
      <p:sp>
        <p:nvSpPr>
          <p:cNvPr id="673" name="Shape 673"/>
          <p:cNvSpPr/>
          <p:nvPr/>
        </p:nvSpPr>
        <p:spPr>
          <a:xfrm>
            <a:off x="1095340" y="699587"/>
            <a:ext cx="2286017" cy="21431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9663517" y="1981200"/>
            <a:ext cx="762001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Shape 675"/>
          <p:cNvSpPr/>
          <p:nvPr/>
        </p:nvSpPr>
        <p:spPr>
          <a:xfrm>
            <a:off x="5250207" y="4712208"/>
            <a:ext cx="762001" cy="22860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5244112" y="1524000"/>
            <a:ext cx="762001" cy="228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8477271" y="3657600"/>
            <a:ext cx="762001" cy="76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3576079" y="143574"/>
            <a:ext cx="5343286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Loading in Cassandra</a:t>
            </a:r>
          </a:p>
        </p:txBody>
      </p:sp>
      <p:pic>
        <p:nvPicPr>
          <p:cNvPr id="679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6853" y="1800225"/>
            <a:ext cx="2895601" cy="2771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5900" y="5017008"/>
            <a:ext cx="2590801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/>
        </p:nvSpPr>
        <p:spPr>
          <a:xfrm>
            <a:off x="8447319" y="3572469"/>
            <a:ext cx="977016" cy="8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JOINED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  ON </a:t>
            </a:r>
          </a:p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‘ASIN’</a:t>
            </a:r>
          </a:p>
        </p:txBody>
      </p:sp>
      <p:pic>
        <p:nvPicPr>
          <p:cNvPr id="682" name="image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10776" y="2286000"/>
            <a:ext cx="2370138" cy="2887664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8292453" y="3375743"/>
            <a:ext cx="1518324" cy="198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8006700" y="4338768"/>
            <a:ext cx="1804077" cy="927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chemeClr val="accent1"/>
            </a:solidFill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5173767" y="1456944"/>
            <a:ext cx="9058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TABLE 1</a:t>
            </a:r>
          </a:p>
        </p:txBody>
      </p:sp>
      <p:sp>
        <p:nvSpPr>
          <p:cNvPr id="686" name="Shape 686"/>
          <p:cNvSpPr/>
          <p:nvPr/>
        </p:nvSpPr>
        <p:spPr>
          <a:xfrm>
            <a:off x="5179862" y="4645152"/>
            <a:ext cx="905802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TABLE 2</a:t>
            </a:r>
          </a:p>
        </p:txBody>
      </p:sp>
      <p:sp>
        <p:nvSpPr>
          <p:cNvPr id="687" name="Shape 687"/>
          <p:cNvSpPr/>
          <p:nvPr/>
        </p:nvSpPr>
        <p:spPr>
          <a:xfrm>
            <a:off x="9596462" y="1916668"/>
            <a:ext cx="9058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TABLE 3</a:t>
            </a:r>
          </a:p>
        </p:txBody>
      </p:sp>
      <p:sp>
        <p:nvSpPr>
          <p:cNvPr id="688" name="Shape 688"/>
          <p:cNvSpPr/>
          <p:nvPr/>
        </p:nvSpPr>
        <p:spPr>
          <a:xfrm>
            <a:off x="5934998" y="1447799"/>
            <a:ext cx="193818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(3268695 records)</a:t>
            </a:r>
          </a:p>
        </p:txBody>
      </p:sp>
      <p:sp>
        <p:nvSpPr>
          <p:cNvPr id="689" name="Shape 689"/>
          <p:cNvSpPr/>
          <p:nvPr/>
        </p:nvSpPr>
        <p:spPr>
          <a:xfrm>
            <a:off x="5941095" y="4636008"/>
            <a:ext cx="181830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(452030 records)</a:t>
            </a:r>
          </a:p>
        </p:txBody>
      </p:sp>
      <p:sp>
        <p:nvSpPr>
          <p:cNvPr id="690" name="Shape 690"/>
          <p:cNvSpPr/>
          <p:nvPr/>
        </p:nvSpPr>
        <p:spPr>
          <a:xfrm>
            <a:off x="89796" y="3654781"/>
            <a:ext cx="4960793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of product ratings and reviews from Amazon.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Extracted data related to category </a:t>
            </a:r>
            <a:r>
              <a:rPr sz="1600" b="1" dirty="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“Sports and Outdoors” </a:t>
            </a:r>
            <a:r>
              <a:rPr dirty="0"/>
              <a:t>from 2 JSON files.</a:t>
            </a:r>
          </a:p>
        </p:txBody>
      </p:sp>
      <p:sp>
        <p:nvSpPr>
          <p:cNvPr id="691" name="Shape 691"/>
          <p:cNvSpPr/>
          <p:nvPr/>
        </p:nvSpPr>
        <p:spPr>
          <a:xfrm>
            <a:off x="10367605" y="1904999"/>
            <a:ext cx="193818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(2730641 records)</a:t>
            </a:r>
          </a:p>
        </p:txBody>
      </p:sp>
      <p:sp>
        <p:nvSpPr>
          <p:cNvPr id="692" name="Shape 692"/>
          <p:cNvSpPr/>
          <p:nvPr/>
        </p:nvSpPr>
        <p:spPr>
          <a:xfrm>
            <a:off x="1023902" y="616006"/>
            <a:ext cx="2500331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REVIEWS  DATA  JSON  1</a:t>
            </a:r>
          </a:p>
        </p:txBody>
      </p:sp>
      <p:sp>
        <p:nvSpPr>
          <p:cNvPr id="693" name="Shape 693"/>
          <p:cNvSpPr/>
          <p:nvPr/>
        </p:nvSpPr>
        <p:spPr>
          <a:xfrm>
            <a:off x="104351" y="5261888"/>
            <a:ext cx="5069415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asin</a:t>
            </a:r>
            <a:r>
              <a:rPr dirty="0"/>
              <a:t>: </a:t>
            </a:r>
            <a:r>
              <a:rPr b="0" dirty="0">
                <a:solidFill>
                  <a:srgbClr val="000000"/>
                </a:solidFill>
              </a:rPr>
              <a:t>ID of the product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title: </a:t>
            </a:r>
            <a:r>
              <a:rPr b="0" dirty="0">
                <a:solidFill>
                  <a:srgbClr val="000000"/>
                </a:solidFill>
              </a:rPr>
              <a:t>Name of the product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price: </a:t>
            </a:r>
            <a:r>
              <a:rPr b="0" dirty="0">
                <a:solidFill>
                  <a:srgbClr val="000000"/>
                </a:solidFill>
              </a:rPr>
              <a:t>Price in USD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brand: </a:t>
            </a:r>
            <a:r>
              <a:rPr b="0" dirty="0">
                <a:solidFill>
                  <a:srgbClr val="000000"/>
                </a:solidFill>
              </a:rPr>
              <a:t>Brand name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>
              <a:defRPr sz="1600" b="1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categories: </a:t>
            </a:r>
            <a:r>
              <a:rPr b="0" dirty="0">
                <a:solidFill>
                  <a:srgbClr val="000000"/>
                </a:solidFill>
              </a:rPr>
              <a:t>List of categories the product belongs</a:t>
            </a:r>
          </a:p>
        </p:txBody>
      </p:sp>
      <p:sp>
        <p:nvSpPr>
          <p:cNvPr id="694" name="Shape 694"/>
          <p:cNvSpPr/>
          <p:nvPr/>
        </p:nvSpPr>
        <p:spPr>
          <a:xfrm>
            <a:off x="1381091" y="5035713"/>
            <a:ext cx="1928828" cy="22306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rgbClr val="650A14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1309653" y="4964274"/>
            <a:ext cx="2071703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METADATA  JSON  2</a:t>
            </a:r>
          </a:p>
        </p:txBody>
      </p:sp>
      <p:sp>
        <p:nvSpPr>
          <p:cNvPr id="700" name="Shape 700"/>
          <p:cNvSpPr/>
          <p:nvPr/>
        </p:nvSpPr>
        <p:spPr>
          <a:xfrm>
            <a:off x="5033428" y="6019916"/>
            <a:ext cx="36342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4864770" y="3293760"/>
            <a:ext cx="559952" cy="124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/>
        </p:nvSpPr>
        <p:spPr>
          <a:xfrm>
            <a:off x="732589" y="728350"/>
            <a:ext cx="10817725" cy="1122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Created a smaller sample dataset in “</a:t>
            </a:r>
            <a:r>
              <a:rPr b="1">
                <a:solidFill>
                  <a:srgbClr val="0070C0"/>
                </a:solidFill>
              </a:rPr>
              <a:t>data.json</a:t>
            </a:r>
            <a:r>
              <a:rPr b="1"/>
              <a:t>”</a:t>
            </a:r>
            <a:r>
              <a:t> for data cleaning and analysis: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Selected Columns:</a:t>
            </a:r>
            <a:r>
              <a:rPr b="0"/>
              <a:t> </a:t>
            </a:r>
          </a:p>
          <a:p>
            <a:pPr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sz="1600" i="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asin, brand, categories, helpful, overall, price, reviewText, reviewTime, reviewerID, reviewerName, 	summary, title, unixReviewTime</a:t>
            </a:r>
          </a:p>
        </p:txBody>
      </p:sp>
      <p:sp>
        <p:nvSpPr>
          <p:cNvPr id="704" name="Shape 704"/>
          <p:cNvSpPr/>
          <p:nvPr/>
        </p:nvSpPr>
        <p:spPr>
          <a:xfrm>
            <a:off x="2408818" y="143573"/>
            <a:ext cx="7398900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Analysis, Cleaning, Visualization</a:t>
            </a:r>
          </a:p>
        </p:txBody>
      </p:sp>
      <p:grpSp>
        <p:nvGrpSpPr>
          <p:cNvPr id="710" name="Group 710"/>
          <p:cNvGrpSpPr/>
          <p:nvPr/>
        </p:nvGrpSpPr>
        <p:grpSpPr>
          <a:xfrm>
            <a:off x="895361" y="3572309"/>
            <a:ext cx="3396511" cy="2916854"/>
            <a:chOff x="-1" y="0"/>
            <a:chExt cx="3396509" cy="2916853"/>
          </a:xfrm>
        </p:grpSpPr>
        <p:pic>
          <p:nvPicPr>
            <p:cNvPr id="705" name="image1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2933" t="69317" r="63308" b="11035"/>
            <a:stretch>
              <a:fillRect/>
            </a:stretch>
          </p:blipFill>
          <p:spPr>
            <a:xfrm>
              <a:off x="-2" y="472589"/>
              <a:ext cx="2663603" cy="2377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6" name="Shape 706"/>
            <p:cNvSpPr/>
            <p:nvPr/>
          </p:nvSpPr>
          <p:spPr>
            <a:xfrm>
              <a:off x="-1" y="113966"/>
              <a:ext cx="756081" cy="264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Columns</a:t>
              </a:r>
            </a:p>
          </p:txBody>
        </p:sp>
        <p:pic>
          <p:nvPicPr>
            <p:cNvPr id="707" name="image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93259" y="407386"/>
              <a:ext cx="600093" cy="2509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Shape 708"/>
            <p:cNvSpPr/>
            <p:nvPr/>
          </p:nvSpPr>
          <p:spPr>
            <a:xfrm>
              <a:off x="1793852" y="9891"/>
              <a:ext cx="869749" cy="442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missing data %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2404169" y="-1"/>
              <a:ext cx="992340" cy="442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2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unique values</a:t>
              </a:r>
            </a:p>
          </p:txBody>
        </p:sp>
      </p:grpSp>
      <p:pic>
        <p:nvPicPr>
          <p:cNvPr id="711" name="image13.png"/>
          <p:cNvPicPr>
            <a:picLocks noChangeAspect="1"/>
          </p:cNvPicPr>
          <p:nvPr/>
        </p:nvPicPr>
        <p:blipFill>
          <a:blip r:embed="rId4">
            <a:extLst/>
          </a:blip>
          <a:srcRect l="13649" t="19135" r="7904" b="63285"/>
          <a:stretch>
            <a:fillRect/>
          </a:stretch>
        </p:blipFill>
        <p:spPr>
          <a:xfrm>
            <a:off x="686817" y="1963597"/>
            <a:ext cx="10849818" cy="1519632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Shape 712"/>
          <p:cNvSpPr/>
          <p:nvPr/>
        </p:nvSpPr>
        <p:spPr>
          <a:xfrm>
            <a:off x="4583321" y="3631207"/>
            <a:ext cx="7177900" cy="276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Data Cleaning: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Dropped columns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brand, price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Dropped rows with missing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reviewerName</a:t>
            </a:r>
            <a:r>
              <a:t> and title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Changed column name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overall</a:t>
            </a:r>
            <a:r>
              <a:t> to rating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Re-created a column for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help</a:t>
            </a:r>
            <a:r>
              <a:t> 1/0 – if [0,0] then 0 else 1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Created a column for get the length of each reviewer.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Created columns with integer codes for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asin</a:t>
            </a:r>
            <a:r>
              <a:t> &amp;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reviewerID</a:t>
            </a:r>
            <a:r>
              <a:t> using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.astype('category').cat.codes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Saved the file to “</a:t>
            </a:r>
            <a:r>
              <a:rPr b="1">
                <a:solidFill>
                  <a:srgbClr val="0070C0"/>
                </a:solidFill>
              </a:rPr>
              <a:t>data_clean.csv</a:t>
            </a:r>
            <a:r>
              <a:rPr b="1"/>
              <a:t>”</a:t>
            </a:r>
            <a:r>
              <a:t> for further analysis and visualization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2408818" y="143573"/>
            <a:ext cx="7398900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Analysis, Cleaning, Visualization</a:t>
            </a:r>
          </a:p>
        </p:txBody>
      </p:sp>
      <p:grpSp>
        <p:nvGrpSpPr>
          <p:cNvPr id="723" name="Group 723"/>
          <p:cNvGrpSpPr/>
          <p:nvPr/>
        </p:nvGrpSpPr>
        <p:grpSpPr>
          <a:xfrm>
            <a:off x="986588" y="1916920"/>
            <a:ext cx="4033040" cy="3252189"/>
            <a:chOff x="0" y="0"/>
            <a:chExt cx="4033038" cy="3252187"/>
          </a:xfrm>
        </p:grpSpPr>
        <p:pic>
          <p:nvPicPr>
            <p:cNvPr id="715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9441" y="365895"/>
              <a:ext cx="3638543" cy="2598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6" name="Shape 716"/>
            <p:cNvSpPr/>
            <p:nvPr/>
          </p:nvSpPr>
          <p:spPr>
            <a:xfrm>
              <a:off x="8019" y="2334629"/>
              <a:ext cx="257441" cy="2"/>
            </a:xfrm>
            <a:prstGeom prst="line">
              <a:avLst/>
            </a:prstGeom>
            <a:noFill/>
            <a:ln w="50800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-1" y="2519113"/>
              <a:ext cx="257440" cy="2"/>
            </a:xfrm>
            <a:prstGeom prst="line">
              <a:avLst/>
            </a:prstGeom>
            <a:noFill/>
            <a:ln w="50800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-1" y="2695575"/>
              <a:ext cx="257440" cy="2"/>
            </a:xfrm>
            <a:prstGeom prst="line">
              <a:avLst/>
            </a:prstGeom>
            <a:noFill/>
            <a:ln w="50800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-1" y="2872037"/>
              <a:ext cx="257440" cy="2"/>
            </a:xfrm>
            <a:prstGeom prst="line">
              <a:avLst/>
            </a:prstGeom>
            <a:noFill/>
            <a:ln w="50800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-1" y="2182231"/>
              <a:ext cx="257440" cy="2"/>
            </a:xfrm>
            <a:prstGeom prst="line">
              <a:avLst/>
            </a:prstGeom>
            <a:noFill/>
            <a:ln w="50800" cap="flat">
              <a:solidFill>
                <a:srgbClr val="0070C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4795" y="-1"/>
              <a:ext cx="4018244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After Cleaning, feature engineering etc</a:t>
              </a:r>
            </a:p>
          </p:txBody>
        </p:sp>
        <p:sp>
          <p:nvSpPr>
            <p:cNvPr id="722" name="Shape 722"/>
            <p:cNvSpPr/>
            <p:nvPr/>
          </p:nvSpPr>
          <p:spPr>
            <a:xfrm>
              <a:off x="319440" y="2963365"/>
              <a:ext cx="3148009" cy="288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Blue arrows points to the new columns</a:t>
              </a:r>
            </a:p>
          </p:txBody>
        </p:sp>
      </p:grpSp>
      <p:grpSp>
        <p:nvGrpSpPr>
          <p:cNvPr id="726" name="Group 726"/>
          <p:cNvGrpSpPr/>
          <p:nvPr/>
        </p:nvGrpSpPr>
        <p:grpSpPr>
          <a:xfrm>
            <a:off x="6567399" y="1783289"/>
            <a:ext cx="4373166" cy="3554573"/>
            <a:chOff x="0" y="0"/>
            <a:chExt cx="4373165" cy="3554572"/>
          </a:xfrm>
        </p:grpSpPr>
        <p:pic>
          <p:nvPicPr>
            <p:cNvPr id="724" name="image15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4244985" cy="2977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5" name="Shape 725"/>
            <p:cNvSpPr/>
            <p:nvPr/>
          </p:nvSpPr>
          <p:spPr>
            <a:xfrm>
              <a:off x="93370" y="2859350"/>
              <a:ext cx="4279796" cy="695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More higher star ratings suggest that overall, customers are happy with the quality of the products in Amazon’s “sports &amp; outdoor” section.</a:t>
              </a:r>
            </a:p>
          </p:txBody>
        </p:sp>
      </p:grp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2408818" y="143573"/>
            <a:ext cx="7398900" cy="54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Analysis, Cleaning, Visualization</a:t>
            </a:r>
          </a:p>
        </p:txBody>
      </p:sp>
      <p:pic>
        <p:nvPicPr>
          <p:cNvPr id="729" name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86" y="1126020"/>
            <a:ext cx="4569428" cy="4485584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/>
          <p:nvPr/>
        </p:nvSpPr>
        <p:spPr>
          <a:xfrm>
            <a:off x="1206819" y="5611602"/>
            <a:ext cx="3315962" cy="492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Products with higher average rating got higher sale</a:t>
            </a:r>
          </a:p>
        </p:txBody>
      </p:sp>
      <p:pic>
        <p:nvPicPr>
          <p:cNvPr id="731" name="image1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2150" y="1715136"/>
            <a:ext cx="5254582" cy="3610843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/>
        </p:nvSpPr>
        <p:spPr>
          <a:xfrm>
            <a:off x="6546625" y="5457714"/>
            <a:ext cx="4480109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Happy customers don’t usually put longer reviews!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/>
        </p:nvSpPr>
        <p:spPr>
          <a:xfrm>
            <a:off x="1916009" y="227611"/>
            <a:ext cx="8203168" cy="548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Natural Language Processing using </a:t>
            </a:r>
            <a:r>
              <a:rPr>
                <a:solidFill>
                  <a:srgbClr val="0070C0"/>
                </a:solidFill>
              </a:rPr>
              <a:t>NLTK</a:t>
            </a:r>
          </a:p>
        </p:txBody>
      </p:sp>
      <p:sp>
        <p:nvSpPr>
          <p:cNvPr id="735" name="Shape 735"/>
          <p:cNvSpPr/>
          <p:nvPr/>
        </p:nvSpPr>
        <p:spPr>
          <a:xfrm>
            <a:off x="1494969" y="1053462"/>
            <a:ext cx="4528457" cy="4921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Text pre-processing: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Dealing with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NaN </a:t>
            </a:r>
            <a:r>
              <a:t>in reviews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Splitting rating into two classes: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1 to 3 = good </a:t>
            </a:r>
            <a:r>
              <a:t>)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(</a:t>
            </a:r>
            <a:r>
              <a:rPr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4 &amp; 5 = excellent </a:t>
            </a:r>
            <a:r>
              <a:t>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Tokenization: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Removing </a:t>
            </a:r>
            <a:r>
              <a:rPr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punctuations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Removing </a:t>
            </a:r>
            <a:r>
              <a:rPr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stopwords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Bag of Word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Vectorization: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TF – IDF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Normalization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Created pipeline to test three models: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Multinomial Naive Bayes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Logistic Regression</a:t>
            </a:r>
          </a:p>
          <a:p>
            <a:pPr marL="742950" lvl="1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Random Forests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Model training and evaluation</a:t>
            </a:r>
          </a:p>
        </p:txBody>
      </p:sp>
      <p:pic>
        <p:nvPicPr>
          <p:cNvPr id="736" name="image18.png"/>
          <p:cNvPicPr>
            <a:picLocks noChangeAspect="1"/>
          </p:cNvPicPr>
          <p:nvPr/>
        </p:nvPicPr>
        <p:blipFill>
          <a:blip r:embed="rId2">
            <a:extLst/>
          </a:blip>
          <a:srcRect t="10994" r="65827" b="75437"/>
          <a:stretch>
            <a:fillRect/>
          </a:stretch>
        </p:blipFill>
        <p:spPr>
          <a:xfrm>
            <a:off x="6090389" y="1886486"/>
            <a:ext cx="4478980" cy="111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image18.png"/>
          <p:cNvPicPr>
            <a:picLocks noChangeAspect="1"/>
          </p:cNvPicPr>
          <p:nvPr/>
        </p:nvPicPr>
        <p:blipFill>
          <a:blip r:embed="rId2">
            <a:extLst/>
          </a:blip>
          <a:srcRect t="39097" r="65827" b="47340"/>
          <a:stretch>
            <a:fillRect/>
          </a:stretch>
        </p:blipFill>
        <p:spPr>
          <a:xfrm>
            <a:off x="6090389" y="3114868"/>
            <a:ext cx="4472620" cy="1109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image18.png"/>
          <p:cNvPicPr>
            <a:picLocks noChangeAspect="1"/>
          </p:cNvPicPr>
          <p:nvPr/>
        </p:nvPicPr>
        <p:blipFill>
          <a:blip r:embed="rId2">
            <a:extLst/>
          </a:blip>
          <a:srcRect l="324" t="67150" r="65827" b="19445"/>
          <a:stretch>
            <a:fillRect/>
          </a:stretch>
        </p:blipFill>
        <p:spPr>
          <a:xfrm>
            <a:off x="6090391" y="4341145"/>
            <a:ext cx="4505689" cy="1115104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hape 739"/>
          <p:cNvSpPr/>
          <p:nvPr/>
        </p:nvSpPr>
        <p:spPr>
          <a:xfrm>
            <a:off x="6023426" y="1383242"/>
            <a:ext cx="17299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Model Results: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8EF33-143C-294B-B07A-0A5DB26BFA94}"/>
              </a:ext>
            </a:extLst>
          </p:cNvPr>
          <p:cNvSpPr/>
          <p:nvPr/>
        </p:nvSpPr>
        <p:spPr>
          <a:xfrm>
            <a:off x="6146358" y="3278504"/>
            <a:ext cx="1198947" cy="26620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50C14-AE3C-B243-9C15-6231156637F7}"/>
              </a:ext>
            </a:extLst>
          </p:cNvPr>
          <p:cNvSpPr/>
          <p:nvPr/>
        </p:nvSpPr>
        <p:spPr>
          <a:xfrm>
            <a:off x="6146357" y="4529689"/>
            <a:ext cx="1198947" cy="26620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D112DE-D1BE-9646-8908-00E50E9F4794}"/>
              </a:ext>
            </a:extLst>
          </p:cNvPr>
          <p:cNvSpPr/>
          <p:nvPr/>
        </p:nvSpPr>
        <p:spPr>
          <a:xfrm>
            <a:off x="6202354" y="2062812"/>
            <a:ext cx="1198947" cy="266207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/>
        </p:nvSpPr>
        <p:spPr>
          <a:xfrm>
            <a:off x="1619934" y="260647"/>
            <a:ext cx="9002275" cy="8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Recommender System Collaborative Filtering</a:t>
            </a:r>
          </a:p>
          <a:p>
            <a:pPr algn="ctr"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Alternating Least Squares (ALS) in </a:t>
            </a:r>
            <a:r>
              <a:rPr>
                <a:solidFill>
                  <a:srgbClr val="00B050"/>
                </a:solidFill>
              </a:rPr>
              <a:t>Spark</a:t>
            </a:r>
          </a:p>
        </p:txBody>
      </p:sp>
      <p:sp>
        <p:nvSpPr>
          <p:cNvPr id="742" name="Shape 742"/>
          <p:cNvSpPr/>
          <p:nvPr/>
        </p:nvSpPr>
        <p:spPr>
          <a:xfrm>
            <a:off x="515380" y="1785642"/>
            <a:ext cx="11161240" cy="3286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ALS (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rank</a:t>
            </a:r>
            <a:r>
              <a:t>,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maxlter</a:t>
            </a:r>
            <a:r>
              <a:t>,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regParam</a:t>
            </a:r>
            <a:r>
              <a:t>, numUserBlocks, numItemBlocks, alpha,seed, userCol, itemCol, ratingCol, nonnegative,  coldStartStrategy, implicitPrefs, checkpointInterval, intermediateStorageLevel, finalStorageLevel)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rank:               the number of latent factors in the model (defaults to 10).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maxIter:          maximum number of iterations to run (defaults to 10).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regParam:      specifies the regularization parameter in ALS (defaults to 1.0).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numBlocks:    number of blocks the users and items will be partitioned into for parallelize (defaults to 10).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implicitPrefs:   whether to use the explicit or implicit  feedback ALS variant (defaults: false to use explicit).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alpha:              parameter applicable to the implicit feedback variant of ALS (defaults to 1.0). 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nonnegative:  specifies whether or not to use nonnegative constraints for least squares (defaults to false).</a:t>
            </a:r>
            <a:r>
              <a:rPr b="1"/>
              <a:t> 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/>
        </p:nvSpPr>
        <p:spPr>
          <a:xfrm>
            <a:off x="691005" y="1591962"/>
            <a:ext cx="10809990" cy="462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It requires integers for costumer and product: </a:t>
            </a:r>
            <a:r>
              <a:rPr>
                <a:solidFill>
                  <a:srgbClr val="01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StringIndexer</a:t>
            </a:r>
            <a:r>
              <a:t> can be used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Small costumed dataset was used to optimize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rank</a:t>
            </a:r>
            <a:r>
              <a:t>,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maxlter</a:t>
            </a:r>
            <a:r>
              <a:t>, </a:t>
            </a:r>
            <a:r>
              <a:rPr sz="1600">
                <a:solidFill>
                  <a:srgbClr val="00B050"/>
                </a:solidFill>
                <a:latin typeface="American Typewriter"/>
                <a:ea typeface="American Typewriter"/>
                <a:cs typeface="American Typewriter"/>
                <a:sym typeface="American Typewriter"/>
              </a:rPr>
              <a:t>regParam </a:t>
            </a:r>
            <a:r>
              <a:t>parameters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nonnegative= True (default is False) improved the model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747" name="Group 747"/>
          <p:cNvGrpSpPr/>
          <p:nvPr/>
        </p:nvGrpSpPr>
        <p:grpSpPr>
          <a:xfrm>
            <a:off x="691004" y="2755450"/>
            <a:ext cx="10809992" cy="3251666"/>
            <a:chOff x="0" y="0"/>
            <a:chExt cx="10809991" cy="3251664"/>
          </a:xfrm>
        </p:grpSpPr>
        <p:sp>
          <p:nvSpPr>
            <p:cNvPr id="745" name="Shape 745"/>
            <p:cNvSpPr/>
            <p:nvPr/>
          </p:nvSpPr>
          <p:spPr>
            <a:xfrm>
              <a:off x="-1" y="-1"/>
              <a:ext cx="10809992" cy="287273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4.629381 for the model trained with rank = 5, lambda = 0.010, and maxIter = 10.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3.817188 for the model trained with rank = 5, lambda = 0.010, and maxIter = 20.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3.394493 for the model trained with rank = 5, lambda = 0.010, and maxIter = 30.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3.800132 for the model trained with rank = 5, lambda = 0.020, and maxIter = 10.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3.149453 for the model trained with rank = 5, lambda = 0.020, and maxIter = 20.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2.857772 for the model trained with rank = 5, lambda = 0.020, and maxIter = 30.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3.152878 for the model trained with rank = 5, lambda = 0.040, and maxIter = 10.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2.691502 for the model trained with rank = 5, lambda = 0.040, and maxIter = 20.</a:t>
              </a:r>
            </a:p>
            <a:p>
              <a: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RMSE (validation) = 2.497991 for the model trained with rank = 5, lambda = 0.040, and maxIter = 30.</a:t>
              </a:r>
            </a:p>
            <a:p>
              <a:pPr>
                <a:defRPr sz="17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.</a:t>
              </a:r>
            </a:p>
            <a:p>
              <a:pPr>
                <a:defRPr sz="17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.</a:t>
              </a:r>
            </a:p>
            <a:p>
              <a:pPr>
                <a:defRPr sz="17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pPr>
              <a:r>
                <a:t>.</a:t>
              </a:r>
            </a:p>
          </p:txBody>
        </p:sp>
        <p:sp>
          <p:nvSpPr>
            <p:cNvPr id="746" name="Shape 746"/>
            <p:cNvSpPr/>
            <p:nvPr/>
          </p:nvSpPr>
          <p:spPr>
            <a:xfrm>
              <a:off x="669" y="2931626"/>
              <a:ext cx="10808651" cy="32003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600">
                  <a:solidFill>
                    <a:srgbClr val="00F9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the best RMSE (validation) = 2.497991 for the model trained with rank = 5, lambda = 0.04, and maxIter = 30.</a:t>
              </a:r>
            </a:p>
          </p:txBody>
        </p:sp>
      </p:grpSp>
      <p:sp>
        <p:nvSpPr>
          <p:cNvPr id="748" name="Shape 748"/>
          <p:cNvSpPr/>
          <p:nvPr/>
        </p:nvSpPr>
        <p:spPr>
          <a:xfrm>
            <a:off x="1619934" y="260647"/>
            <a:ext cx="9002275" cy="894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Recommender System Collaborative Filtering</a:t>
            </a:r>
          </a:p>
          <a:p>
            <a:pPr algn="ctr"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Alternating Least Squares (ALS) in </a:t>
            </a:r>
            <a:r>
              <a:rPr>
                <a:solidFill>
                  <a:srgbClr val="00B050"/>
                </a:solidFill>
              </a:rPr>
              <a:t>Spark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1941731" y="143574"/>
            <a:ext cx="7972691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ALS Model Performance on 2.7M </a:t>
            </a:r>
            <a:r>
              <a:rPr lang="en-US" dirty="0"/>
              <a:t>Entries</a:t>
            </a:r>
            <a:endParaRPr dirty="0"/>
          </a:p>
        </p:txBody>
      </p:sp>
      <p:sp>
        <p:nvSpPr>
          <p:cNvPr id="751" name="Shape 751"/>
          <p:cNvSpPr/>
          <p:nvPr/>
        </p:nvSpPr>
        <p:spPr>
          <a:xfrm>
            <a:off x="2495600" y="743777"/>
            <a:ext cx="6768752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Output of model trained using the best hyper-parameters.</a:t>
            </a:r>
          </a:p>
        </p:txBody>
      </p:sp>
      <p:pic>
        <p:nvPicPr>
          <p:cNvPr id="752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67686"/>
            <a:ext cx="3067050" cy="4543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7050" y="2010493"/>
            <a:ext cx="3638550" cy="4514851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Shape 754"/>
          <p:cNvSpPr/>
          <p:nvPr/>
        </p:nvSpPr>
        <p:spPr>
          <a:xfrm>
            <a:off x="6877050" y="1342509"/>
            <a:ext cx="3638550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Product Recommendations </a:t>
            </a:r>
          </a:p>
          <a:p>
            <a:pPr algn="ctr"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for each user</a:t>
            </a:r>
          </a:p>
        </p:txBody>
      </p:sp>
      <p:sp>
        <p:nvSpPr>
          <p:cNvPr id="755" name="Shape 755"/>
          <p:cNvSpPr/>
          <p:nvPr/>
        </p:nvSpPr>
        <p:spPr>
          <a:xfrm>
            <a:off x="1371600" y="1315342"/>
            <a:ext cx="2852192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User Recommendations </a:t>
            </a:r>
          </a:p>
          <a:p>
            <a:pPr algn="ctr">
              <a:defRPr b="1">
                <a:latin typeface="+mj-lt"/>
                <a:ea typeface="+mj-ea"/>
                <a:cs typeface="+mj-cs"/>
                <a:sym typeface="Calibri"/>
              </a:defRPr>
            </a:pPr>
            <a:r>
              <a:t>for each product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SFU - WHITE Opening + Closing">
  <a:themeElements>
    <a:clrScheme name="SFU - WHITE Opening + Clos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A0E1C"/>
      </a:accent1>
      <a:accent2>
        <a:srgbClr val="997213"/>
      </a:accent2>
      <a:accent3>
        <a:srgbClr val="0B5C84"/>
      </a:accent3>
      <a:accent4>
        <a:srgbClr val="707070"/>
      </a:accent4>
      <a:accent5>
        <a:srgbClr val="414548"/>
      </a:accent5>
      <a:accent6>
        <a:srgbClr val="063E89"/>
      </a:accent6>
      <a:hlink>
        <a:srgbClr val="0000FF"/>
      </a:hlink>
      <a:folHlink>
        <a:srgbClr val="FF00FF"/>
      </a:folHlink>
    </a:clrScheme>
    <a:fontScheme name="SFU - WHITE Opening + Closing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FU - WHITE Opening + Clos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FU - WHITE Opening + Closing">
  <a:themeElements>
    <a:clrScheme name="SFU - WHITE Opening + Clos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A0E1C"/>
      </a:accent1>
      <a:accent2>
        <a:srgbClr val="997213"/>
      </a:accent2>
      <a:accent3>
        <a:srgbClr val="0B5C84"/>
      </a:accent3>
      <a:accent4>
        <a:srgbClr val="707070"/>
      </a:accent4>
      <a:accent5>
        <a:srgbClr val="414548"/>
      </a:accent5>
      <a:accent6>
        <a:srgbClr val="063E89"/>
      </a:accent6>
      <a:hlink>
        <a:srgbClr val="0000FF"/>
      </a:hlink>
      <a:folHlink>
        <a:srgbClr val="FF00FF"/>
      </a:folHlink>
    </a:clrScheme>
    <a:fontScheme name="SFU - WHITE Opening + Closing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SFU - WHITE Opening + Clos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1387</Words>
  <Application>Microsoft Macintosh PowerPoint</Application>
  <PresentationFormat>Widescreen</PresentationFormat>
  <Paragraphs>193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American Typewriter</vt:lpstr>
      <vt:lpstr>Arial</vt:lpstr>
      <vt:lpstr>Calibri</vt:lpstr>
      <vt:lpstr>DIN Alternate</vt:lpstr>
      <vt:lpstr>Helvetica</vt:lpstr>
      <vt:lpstr>Menlo</vt:lpstr>
      <vt:lpstr>SFU - WHITE Opening + Closing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Junaid Qazi</cp:lastModifiedBy>
  <cp:revision>2</cp:revision>
  <dcterms:modified xsi:type="dcterms:W3CDTF">2018-12-06T20:23:26Z</dcterms:modified>
</cp:coreProperties>
</file>